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71" r:id="rId4"/>
    <p:sldId id="273" r:id="rId5"/>
    <p:sldId id="257" r:id="rId6"/>
    <p:sldId id="275" r:id="rId7"/>
    <p:sldId id="259" r:id="rId8"/>
    <p:sldId id="263" r:id="rId9"/>
    <p:sldId id="260" r:id="rId10"/>
    <p:sldId id="261" r:id="rId11"/>
    <p:sldId id="262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00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Brenman" userId="e0935b096f542a36" providerId="LiveId" clId="{2F739D1F-95FD-4974-A669-E240B0974A5A}"/>
    <pc:docChg chg="delSld modSld">
      <pc:chgData name="Virginia Brenman" userId="e0935b096f542a36" providerId="LiveId" clId="{2F739D1F-95FD-4974-A669-E240B0974A5A}" dt="2018-01-24T03:20:58.032" v="28" actId="20577"/>
      <pc:docMkLst>
        <pc:docMk/>
      </pc:docMkLst>
      <pc:sldChg chg="modSp">
        <pc:chgData name="Virginia Brenman" userId="e0935b096f542a36" providerId="LiveId" clId="{2F739D1F-95FD-4974-A669-E240B0974A5A}" dt="2018-01-24T03:20:58.032" v="28" actId="20577"/>
        <pc:sldMkLst>
          <pc:docMk/>
          <pc:sldMk cId="3527089784" sldId="264"/>
        </pc:sldMkLst>
        <pc:spChg chg="mod">
          <ac:chgData name="Virginia Brenman" userId="e0935b096f542a36" providerId="LiveId" clId="{2F739D1F-95FD-4974-A669-E240B0974A5A}" dt="2018-01-24T03:20:58.032" v="28" actId="20577"/>
          <ac:spMkLst>
            <pc:docMk/>
            <pc:sldMk cId="3527089784" sldId="264"/>
            <ac:spMk id="3" creationId="{00000000-0000-0000-0000-000000000000}"/>
          </ac:spMkLst>
        </pc:spChg>
      </pc:sldChg>
      <pc:sldChg chg="del">
        <pc:chgData name="Virginia Brenman" userId="e0935b096f542a36" providerId="LiveId" clId="{2F739D1F-95FD-4974-A669-E240B0974A5A}" dt="2018-01-24T03:18:55.148" v="0" actId="2696"/>
        <pc:sldMkLst>
          <pc:docMk/>
          <pc:sldMk cId="2751398041" sldId="268"/>
        </pc:sldMkLst>
      </pc:sldChg>
      <pc:sldChg chg="del">
        <pc:chgData name="Virginia Brenman" userId="e0935b096f542a36" providerId="LiveId" clId="{2F739D1F-95FD-4974-A669-E240B0974A5A}" dt="2018-01-24T03:18:55.994" v="1" actId="2696"/>
        <pc:sldMkLst>
          <pc:docMk/>
          <pc:sldMk cId="3726295281" sldId="272"/>
        </pc:sldMkLst>
      </pc:sldChg>
      <pc:sldChg chg="del">
        <pc:chgData name="Virginia Brenman" userId="e0935b096f542a36" providerId="LiveId" clId="{2F739D1F-95FD-4974-A669-E240B0974A5A}" dt="2018-01-24T03:20:40.539" v="2" actId="2696"/>
        <pc:sldMkLst>
          <pc:docMk/>
          <pc:sldMk cId="2661304620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1884C-A5B4-43A9-A8E9-F688655A2D6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E7830-3CD9-4E76-B46B-DC05AB98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0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E7830-3CD9-4E76-B46B-DC05AB980B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1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E7830-3CD9-4E76-B46B-DC05AB980B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1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3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7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4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7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5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7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9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6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9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6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2FD17-154A-4E73-8C78-7E2C9E84165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EB932-2886-456D-8C79-6300CFF6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6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443" y="2133600"/>
            <a:ext cx="7772400" cy="1470025"/>
          </a:xfrm>
        </p:spPr>
        <p:txBody>
          <a:bodyPr/>
          <a:lstStyle/>
          <a:p>
            <a:r>
              <a:rPr lang="en-US" dirty="0"/>
              <a:t>VIHA 2018 Annual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23, 2018</a:t>
            </a:r>
          </a:p>
          <a:p>
            <a:r>
              <a:rPr lang="en-US" dirty="0"/>
              <a:t>Lutheran Church of the Cross</a:t>
            </a:r>
          </a:p>
        </p:txBody>
      </p:sp>
      <p:pic>
        <p:nvPicPr>
          <p:cNvPr id="5" name="Picture 2" descr="Picture">
            <a:extLst>
              <a:ext uri="{FF2B5EF4-FFF2-40B4-BE49-F238E27FC236}">
                <a16:creationId xmlns:a16="http://schemas.microsoft.com/office/drawing/2014/main" id="{633B4F20-9719-4C1A-8898-DD7FBA51D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"/>
            <a:ext cx="2950086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0D2A22-F25B-45D6-9C9E-A83B1E09115C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BDE12D-F030-4D91-A1D1-580158BBEDA5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9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78DDE6B1-BA43-4861-8FD8-2B35DBFED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 Company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VIHA has been dependent upon volunteers for  undertaking the functions necessary for continued  operations</a:t>
            </a:r>
          </a:p>
          <a:p>
            <a:endParaRPr lang="en-US" dirty="0"/>
          </a:p>
          <a:p>
            <a:r>
              <a:rPr lang="en-US" dirty="0"/>
              <a:t>Volunteers are harder to come by</a:t>
            </a:r>
          </a:p>
          <a:p>
            <a:endParaRPr lang="en-US" dirty="0"/>
          </a:p>
          <a:p>
            <a:r>
              <a:rPr lang="en-US" dirty="0"/>
              <a:t>Management company can support the efforts of a committed group of volunteers</a:t>
            </a:r>
          </a:p>
          <a:p>
            <a:endParaRPr lang="en-US" dirty="0"/>
          </a:p>
          <a:p>
            <a:r>
              <a:rPr lang="en-US" dirty="0"/>
              <a:t>Would require mandatory membership in VIHA and payment of dues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430366-BB19-4911-A506-AE1267F74611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47CBB7-23C9-4738-8E46-B7B4172AA410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0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 of VIHA Annual Dues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2"/>
          <a:stretch/>
        </p:blipFill>
        <p:spPr bwMode="auto">
          <a:xfrm>
            <a:off x="413456" y="1524000"/>
            <a:ext cx="8534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CC5F580C-DB03-4320-B586-4A3E3CEBB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8FDF93-5D2C-4BFD-A7B6-B1E134067C11}"/>
              </a:ext>
            </a:extLst>
          </p:cNvPr>
          <p:cNvSpPr/>
          <p:nvPr/>
        </p:nvSpPr>
        <p:spPr>
          <a:xfrm>
            <a:off x="-11084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AFE146-6274-4D75-97ED-D25C40AAD8DA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87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Examples of Budget Category 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7126"/>
            <a:ext cx="5867400" cy="5199874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/>
              <a:t>Deed Restrictions</a:t>
            </a:r>
          </a:p>
          <a:p>
            <a:pPr lvl="1"/>
            <a:r>
              <a:rPr lang="en-US" sz="2200" dirty="0"/>
              <a:t>Legal Fees</a:t>
            </a:r>
          </a:p>
          <a:p>
            <a:pPr lvl="1"/>
            <a:r>
              <a:rPr lang="en-US" sz="2200" dirty="0"/>
              <a:t>Budgeting funds for a management co.</a:t>
            </a:r>
            <a:endParaRPr lang="en-US" sz="2400" dirty="0"/>
          </a:p>
          <a:p>
            <a:endParaRPr lang="en-US" sz="1400" b="1" dirty="0"/>
          </a:p>
          <a:p>
            <a:r>
              <a:rPr lang="en-US" sz="2600" b="1" dirty="0"/>
              <a:t>Beautification</a:t>
            </a:r>
          </a:p>
          <a:p>
            <a:pPr lvl="1"/>
            <a:r>
              <a:rPr lang="en-US" sz="2200" dirty="0"/>
              <a:t>Landscaping/maintenance of common areas </a:t>
            </a:r>
          </a:p>
          <a:p>
            <a:pPr lvl="1"/>
            <a:r>
              <a:rPr lang="en-US" sz="2200" dirty="0"/>
              <a:t>Mangrove trimming </a:t>
            </a:r>
          </a:p>
          <a:p>
            <a:pPr lvl="1"/>
            <a:r>
              <a:rPr lang="en-US" sz="2200" dirty="0"/>
              <a:t>Purchase and installation of Royal Palms on Overlook</a:t>
            </a:r>
          </a:p>
          <a:p>
            <a:endParaRPr lang="en-US" sz="1400" b="1" dirty="0"/>
          </a:p>
          <a:p>
            <a:r>
              <a:rPr lang="en-US" sz="2600" b="1" dirty="0"/>
              <a:t>Administrative</a:t>
            </a:r>
            <a:endParaRPr lang="en-US" b="1" dirty="0"/>
          </a:p>
          <a:p>
            <a:pPr lvl="1"/>
            <a:r>
              <a:rPr lang="en-US" sz="2200" dirty="0"/>
              <a:t>Insurance</a:t>
            </a:r>
          </a:p>
          <a:p>
            <a:pPr lvl="1"/>
            <a:r>
              <a:rPr lang="en-US" sz="2200" dirty="0"/>
              <a:t>Postage</a:t>
            </a:r>
          </a:p>
          <a:p>
            <a:endParaRPr lang="en-US" sz="1400" b="1" dirty="0"/>
          </a:p>
          <a:p>
            <a:r>
              <a:rPr lang="en-US" sz="2600" b="1" dirty="0"/>
              <a:t>Communications</a:t>
            </a:r>
          </a:p>
          <a:p>
            <a:pPr lvl="1"/>
            <a:r>
              <a:rPr lang="en-US" sz="2200" dirty="0"/>
              <a:t>Printing and sandwich boards</a:t>
            </a:r>
          </a:p>
          <a:p>
            <a:pPr lvl="1"/>
            <a:r>
              <a:rPr lang="en-US" sz="2200" dirty="0"/>
              <a:t>Web site maintenance and fees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873B0844-7613-4638-B9ED-AF9958C54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EAB989-E23D-4E66-B0BC-DE5CB8E0DBAF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4C41D-698A-4A36-943B-1DE03E860816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Dues Breakout Charts for Annual Meeting 1.23.17 - PowerPoint">
            <a:extLst>
              <a:ext uri="{FF2B5EF4-FFF2-40B4-BE49-F238E27FC236}">
                <a16:creationId xmlns:a16="http://schemas.microsoft.com/office/drawing/2014/main" id="{3605E114-46F3-4288-9DA0-F5282B97E78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35" t="22763" r="23948" b="10989"/>
          <a:stretch/>
        </p:blipFill>
        <p:spPr>
          <a:xfrm>
            <a:off x="6096000" y="1719890"/>
            <a:ext cx="3057581" cy="361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9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Closing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Photo Contest Winner</a:t>
            </a:r>
            <a:endParaRPr lang="en-US" dirty="0"/>
          </a:p>
          <a:p>
            <a:endParaRPr lang="en-US" dirty="0"/>
          </a:p>
          <a:p>
            <a:r>
              <a:rPr lang="en-US" dirty="0"/>
              <a:t>Open discussion on VI items of importance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Door Prize drawing</a:t>
            </a:r>
          </a:p>
        </p:txBody>
      </p:sp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A2C37AB1-B6EF-49A8-8BC6-D02B524F6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43BC1-E53E-473B-8156-45DD42B35CD8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FFBC65-F539-4352-A6D8-4EB0F2424B44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8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442"/>
            <a:ext cx="7772400" cy="1755775"/>
          </a:xfrm>
        </p:spPr>
        <p:txBody>
          <a:bodyPr/>
          <a:lstStyle/>
          <a:p>
            <a:r>
              <a:rPr lang="en-US" dirty="0">
                <a:solidFill>
                  <a:srgbClr val="66CCFF"/>
                </a:solidFill>
              </a:rPr>
              <a:t>VIHA 2018 Annual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DON HERRING, SPPD</a:t>
            </a:r>
          </a:p>
          <a:p>
            <a:r>
              <a:rPr lang="en-US" b="1" dirty="0">
                <a:solidFill>
                  <a:schemeClr val="tx1"/>
                </a:solidFill>
              </a:rPr>
              <a:t>Community Crime Report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D78F70-6016-4A1D-868D-4E9E47E2E824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72E1D8D8-0416-4C7A-9334-73124FBDF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A314CDA-44E3-4AD6-8DA4-9F711E3F3032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9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442"/>
            <a:ext cx="7772400" cy="1755775"/>
          </a:xfrm>
        </p:spPr>
        <p:txBody>
          <a:bodyPr/>
          <a:lstStyle/>
          <a:p>
            <a:r>
              <a:rPr lang="en-US" dirty="0">
                <a:solidFill>
                  <a:srgbClr val="66CCFF"/>
                </a:solidFill>
              </a:rPr>
              <a:t>VIHA 2018 Annual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05485"/>
            <a:ext cx="6400800" cy="17526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</a:rPr>
              <a:t>Guest Speaker</a:t>
            </a:r>
          </a:p>
          <a:p>
            <a:r>
              <a:rPr lang="en-US" sz="5400" b="1" dirty="0">
                <a:solidFill>
                  <a:schemeClr val="tx1"/>
                </a:solidFill>
              </a:rPr>
              <a:t>JOHN ROMANO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D78F70-6016-4A1D-868D-4E9E47E2E824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72E1D8D8-0416-4C7A-9334-73124FBDF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A314CDA-44E3-4AD6-8DA4-9F711E3F3032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23AB3AE-40D6-40A6-B863-4448FCED98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0"/>
          <a:stretch/>
        </p:blipFill>
        <p:spPr bwMode="auto">
          <a:xfrm>
            <a:off x="3100387" y="4152900"/>
            <a:ext cx="29432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55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442"/>
            <a:ext cx="7772400" cy="1755775"/>
          </a:xfrm>
        </p:spPr>
        <p:txBody>
          <a:bodyPr/>
          <a:lstStyle/>
          <a:p>
            <a:r>
              <a:rPr lang="en-US" dirty="0">
                <a:solidFill>
                  <a:srgbClr val="66CCFF"/>
                </a:solidFill>
              </a:rPr>
              <a:t>VIHA 2018 Annual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BUSINESS MEETING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D78F70-6016-4A1D-868D-4E9E47E2E824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72E1D8D8-0416-4C7A-9334-73124FBDF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A314CDA-44E3-4AD6-8DA4-9F711E3F3032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9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2018 Officers and Board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Officers</a:t>
            </a:r>
          </a:p>
          <a:p>
            <a:pPr lvl="1"/>
            <a:r>
              <a:rPr lang="en-US" dirty="0"/>
              <a:t>President – Rich Scanlon</a:t>
            </a:r>
          </a:p>
          <a:p>
            <a:pPr lvl="1"/>
            <a:r>
              <a:rPr lang="en-US" dirty="0"/>
              <a:t>Vice President – </a:t>
            </a:r>
            <a:r>
              <a:rPr lang="en-US" i="1" dirty="0"/>
              <a:t>no nominee</a:t>
            </a:r>
            <a:endParaRPr lang="en-US" dirty="0"/>
          </a:p>
          <a:p>
            <a:pPr lvl="1"/>
            <a:r>
              <a:rPr lang="en-US" dirty="0"/>
              <a:t>Treasurer – Lisa Schwartz</a:t>
            </a:r>
          </a:p>
          <a:p>
            <a:pPr lvl="1"/>
            <a:r>
              <a:rPr lang="en-US" dirty="0"/>
              <a:t>Secretary – Linda Testa</a:t>
            </a:r>
          </a:p>
          <a:p>
            <a:endParaRPr lang="en-US" dirty="0"/>
          </a:p>
          <a:p>
            <a:r>
              <a:rPr lang="en-US" b="1" dirty="0"/>
              <a:t>Board Members</a:t>
            </a:r>
          </a:p>
          <a:p>
            <a:pPr marL="457200" lvl="1" indent="0">
              <a:buNone/>
            </a:pPr>
            <a:r>
              <a:rPr lang="en-US" dirty="0"/>
              <a:t>John </a:t>
            </a:r>
            <a:r>
              <a:rPr lang="en-US" dirty="0" err="1"/>
              <a:t>Bodimer</a:t>
            </a:r>
            <a:r>
              <a:rPr lang="en-US" dirty="0"/>
              <a:t>		Mark Brenman</a:t>
            </a:r>
          </a:p>
          <a:p>
            <a:pPr marL="457200" lvl="1" indent="0">
              <a:buNone/>
            </a:pPr>
            <a:r>
              <a:rPr lang="en-US" dirty="0"/>
              <a:t>Bob Johnson		Chuck Miller</a:t>
            </a:r>
          </a:p>
          <a:p>
            <a:pPr marL="457200" lvl="1" indent="0">
              <a:buNone/>
            </a:pPr>
            <a:r>
              <a:rPr lang="en-US" dirty="0"/>
              <a:t>Alexander Janus (*)	Tom Testa</a:t>
            </a:r>
          </a:p>
          <a:p>
            <a:pPr marL="457200" lvl="1" indent="0">
              <a:buNone/>
            </a:pPr>
            <a:r>
              <a:rPr lang="en-US" dirty="0"/>
              <a:t>Randy Havey (**)</a:t>
            </a:r>
            <a:r>
              <a:rPr lang="en-US"/>
              <a:t>		Steve </a:t>
            </a:r>
            <a:r>
              <a:rPr lang="en-US" dirty="0"/>
              <a:t>Cropper (**)</a:t>
            </a:r>
          </a:p>
          <a:p>
            <a:pPr marL="457200" lvl="1" indent="0">
              <a:buNone/>
            </a:pPr>
            <a:r>
              <a:rPr lang="en-US" sz="1900" dirty="0"/>
              <a:t>(*) Newly elected  (**) Appointed, pending Board approval</a:t>
            </a:r>
            <a:r>
              <a:rPr lang="en-US" dirty="0"/>
              <a:t>.</a:t>
            </a:r>
          </a:p>
        </p:txBody>
      </p:sp>
      <p:pic>
        <p:nvPicPr>
          <p:cNvPr id="4" name="Picture 2" descr="Picture">
            <a:extLst>
              <a:ext uri="{FF2B5EF4-FFF2-40B4-BE49-F238E27FC236}">
                <a16:creationId xmlns:a16="http://schemas.microsoft.com/office/drawing/2014/main" id="{D95AF7B8-6ED8-49A7-8780-496863FF7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76B9F3-BDF0-4C58-AAB1-B7DB90B16813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9931A4-1CE8-4DE9-BC0C-71BD1DC244C9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3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081C97E6-E5D0-448A-BF6B-B73F7A25A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/>
              <a:t>2017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Increased number of VIHA members from 327 (61.4%) to 346 (65.0%) of the 525 properties</a:t>
            </a:r>
          </a:p>
          <a:p>
            <a:pPr lvl="0"/>
            <a:endParaRPr lang="en-US" dirty="0"/>
          </a:p>
          <a:p>
            <a:r>
              <a:rPr lang="en-US" dirty="0"/>
              <a:t>Sent out resident survey that has driven Board priorities</a:t>
            </a:r>
          </a:p>
          <a:p>
            <a:endParaRPr lang="en-US" dirty="0"/>
          </a:p>
          <a:p>
            <a:r>
              <a:rPr lang="en-US" dirty="0"/>
              <a:t>Began discussions with homeowner association management companies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Replacement light pole installed along the sidewalk Mass. Ave and Grand Canal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Planted the Royal Palms on the Overlook entrance to VI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Facilitated seawall repair (ongoing)</a:t>
            </a:r>
          </a:p>
          <a:p>
            <a:endParaRPr lang="en-US" dirty="0"/>
          </a:p>
          <a:p>
            <a:r>
              <a:rPr lang="en-US" dirty="0"/>
              <a:t>Traffic calming device installed on Overlook</a:t>
            </a:r>
          </a:p>
          <a:p>
            <a:endParaRPr lang="en-US" dirty="0"/>
          </a:p>
          <a:p>
            <a:r>
              <a:rPr lang="en-US" dirty="0"/>
              <a:t>Initiated Property of the Month Award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Successful Oktoberfest – second in a row after a several year hiatus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Added a "Social Hour" prior to Annual /General Meetings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650772-0BCC-49B5-B879-02DF50FF767D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F5808D-BB47-4837-8D23-486BFC46A095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7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7242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Construction of new monuments to replace existing structures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Retain homeowner association management company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Offer fishing and golf tournaments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Continue traffic monitoring on Grand Canal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Provide lighting for Royal Palms installed on Overlook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Increase membership in VIHA to 368 homeowners (70.0%)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Further advance concept of mandatory VIHA Membership and dues payment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Invite appropriate speakers to Annual/General Meetings</a:t>
            </a:r>
          </a:p>
          <a:p>
            <a:endParaRPr lang="en-US" dirty="0"/>
          </a:p>
        </p:txBody>
      </p:sp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67D0C87C-5477-4D7D-80F0-DE1A1D192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741CEE-A2B1-429B-97DC-ED5DEB057F8E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7C2BF3-210D-4969-8491-D4EE38E8C7E0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Growth in VIHA Membership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6"/>
          <a:stretch/>
        </p:blipFill>
        <p:spPr bwMode="auto">
          <a:xfrm>
            <a:off x="457200" y="1295400"/>
            <a:ext cx="808425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791200"/>
            <a:ext cx="6841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Increase from 2013 to 2017 represents 84 properties.</a:t>
            </a:r>
          </a:p>
        </p:txBody>
      </p:sp>
      <p:pic>
        <p:nvPicPr>
          <p:cNvPr id="5" name="Picture 2" descr="Picture">
            <a:extLst>
              <a:ext uri="{FF2B5EF4-FFF2-40B4-BE49-F238E27FC236}">
                <a16:creationId xmlns:a16="http://schemas.microsoft.com/office/drawing/2014/main" id="{F7490D49-5698-4847-BD82-9D4049E5E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8A4A2C-FA00-4DB5-AFC6-9396B7B18513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502F7E-806F-4EB7-81BE-A846F83281A1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6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98191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Information Available on VIHA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36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Welcome – Informational Resources</a:t>
            </a:r>
          </a:p>
          <a:p>
            <a:pPr lvl="1"/>
            <a:r>
              <a:rPr lang="en-US" dirty="0"/>
              <a:t>Deed Restrictions</a:t>
            </a:r>
          </a:p>
          <a:p>
            <a:pPr lvl="1"/>
            <a:r>
              <a:rPr lang="en-US" dirty="0"/>
              <a:t>Architectural Review Committee</a:t>
            </a:r>
          </a:p>
          <a:p>
            <a:pPr lvl="1"/>
            <a:r>
              <a:rPr lang="en-US" dirty="0"/>
              <a:t>FAQ’s</a:t>
            </a:r>
          </a:p>
          <a:p>
            <a:r>
              <a:rPr lang="en-US" dirty="0"/>
              <a:t>News and Events</a:t>
            </a:r>
          </a:p>
          <a:p>
            <a:r>
              <a:rPr lang="en-US" dirty="0"/>
              <a:t>Crime Watch </a:t>
            </a:r>
          </a:p>
          <a:p>
            <a:r>
              <a:rPr lang="en-US" dirty="0"/>
              <a:t>Advertise in VI</a:t>
            </a:r>
          </a:p>
          <a:p>
            <a:r>
              <a:rPr lang="en-US" dirty="0"/>
              <a:t>Beautification Corner</a:t>
            </a:r>
          </a:p>
          <a:p>
            <a:r>
              <a:rPr lang="en-US" dirty="0"/>
              <a:t>Property of the Month</a:t>
            </a:r>
          </a:p>
        </p:txBody>
      </p:sp>
      <p:pic>
        <p:nvPicPr>
          <p:cNvPr id="6" name="Picture 2" descr="Picture">
            <a:extLst>
              <a:ext uri="{FF2B5EF4-FFF2-40B4-BE49-F238E27FC236}">
                <a16:creationId xmlns:a16="http://schemas.microsoft.com/office/drawing/2014/main" id="{E067F798-5B6C-4217-BF62-6DE0114F1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334000"/>
            <a:ext cx="1819275" cy="12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5FC6B4A-FBE9-4627-9112-98F67465BA57}"/>
              </a:ext>
            </a:extLst>
          </p:cNvPr>
          <p:cNvSpPr/>
          <p:nvPr/>
        </p:nvSpPr>
        <p:spPr>
          <a:xfrm>
            <a:off x="0" y="6583362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791EE5-C9AD-48EC-BA2A-185B5B0C1561}"/>
              </a:ext>
            </a:extLst>
          </p:cNvPr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384</Words>
  <Application>Microsoft Office PowerPoint</Application>
  <PresentationFormat>On-screen Show (4:3)</PresentationFormat>
  <Paragraphs>107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VIHA 2018 Annual Meeting</vt:lpstr>
      <vt:lpstr>VIHA 2018 Annual Meeting </vt:lpstr>
      <vt:lpstr>VIHA 2018 Annual Meeting </vt:lpstr>
      <vt:lpstr>VIHA 2018 Annual Meeting </vt:lpstr>
      <vt:lpstr>2018 Officers and Board Members</vt:lpstr>
      <vt:lpstr>2017 Accomplishments</vt:lpstr>
      <vt:lpstr>2018 Goals</vt:lpstr>
      <vt:lpstr>Growth in VIHA Membership</vt:lpstr>
      <vt:lpstr>Information Available on VIHA Website</vt:lpstr>
      <vt:lpstr>Management Company Initiative</vt:lpstr>
      <vt:lpstr>Use of VIHA Annual Dues</vt:lpstr>
      <vt:lpstr>Examples of Budget Category Expenditures</vt:lpstr>
      <vt:lpstr>Closing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VIHA 2018 Annual Meeting</dc:title>
  <dc:creator>Scanlon, Rich</dc:creator>
  <cp:lastModifiedBy>Virginia Brenman</cp:lastModifiedBy>
  <cp:revision>13</cp:revision>
  <dcterms:created xsi:type="dcterms:W3CDTF">2018-01-13T21:36:16Z</dcterms:created>
  <dcterms:modified xsi:type="dcterms:W3CDTF">2018-01-24T03:21:00Z</dcterms:modified>
</cp:coreProperties>
</file>